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73" r:id="rId5"/>
    <p:sldId id="267" r:id="rId6"/>
    <p:sldId id="280" r:id="rId7"/>
    <p:sldId id="299" r:id="rId8"/>
    <p:sldId id="298" r:id="rId9"/>
    <p:sldId id="300" r:id="rId10"/>
    <p:sldId id="297" r:id="rId11"/>
    <p:sldId id="272" r:id="rId12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598157D-E693-4B1D-BB01-54A42B8618F5}">
          <p14:sldIdLst>
            <p14:sldId id="273"/>
          </p14:sldIdLst>
        </p14:section>
        <p14:section name="Untitled Section" id="{45D7A627-F1BB-42C6-87D2-690CB4F564B2}">
          <p14:sldIdLst>
            <p14:sldId id="267"/>
            <p14:sldId id="280"/>
            <p14:sldId id="299"/>
            <p14:sldId id="298"/>
            <p14:sldId id="300"/>
            <p14:sldId id="297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045" autoAdjust="0"/>
  </p:normalViewPr>
  <p:slideViewPr>
    <p:cSldViewPr>
      <p:cViewPr varScale="1">
        <p:scale>
          <a:sx n="76" d="100"/>
          <a:sy n="76" d="100"/>
        </p:scale>
        <p:origin x="6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ipa Živčić" userId="f89f7680-0206-42d2-9111-1a0f1445dea3" providerId="ADAL" clId="{9D5127C3-FF50-4BFA-9E54-BFA6508F3E0C}"/>
    <pc:docChg chg="undo redo custSel modSld">
      <pc:chgData name="Josipa Živčić" userId="f89f7680-0206-42d2-9111-1a0f1445dea3" providerId="ADAL" clId="{9D5127C3-FF50-4BFA-9E54-BFA6508F3E0C}" dt="2020-01-30T14:21:36.698" v="82" actId="20577"/>
      <pc:docMkLst>
        <pc:docMk/>
      </pc:docMkLst>
      <pc:sldChg chg="modSp">
        <pc:chgData name="Josipa Živčić" userId="f89f7680-0206-42d2-9111-1a0f1445dea3" providerId="ADAL" clId="{9D5127C3-FF50-4BFA-9E54-BFA6508F3E0C}" dt="2020-01-30T14:21:36.698" v="82" actId="20577"/>
        <pc:sldMkLst>
          <pc:docMk/>
          <pc:sldMk cId="3712377693" sldId="267"/>
        </pc:sldMkLst>
        <pc:spChg chg="mod">
          <ac:chgData name="Josipa Živčić" userId="f89f7680-0206-42d2-9111-1a0f1445dea3" providerId="ADAL" clId="{9D5127C3-FF50-4BFA-9E54-BFA6508F3E0C}" dt="2020-01-30T14:21:36.698" v="82" actId="20577"/>
          <ac:spMkLst>
            <pc:docMk/>
            <pc:sldMk cId="3712377693" sldId="267"/>
            <ac:spMk id="13" creationId="{1BAB3CC0-869C-449B-9805-5B1C8CBC3398}"/>
          </ac:spMkLst>
        </pc:spChg>
        <pc:spChg chg="mod">
          <ac:chgData name="Josipa Živčić" userId="f89f7680-0206-42d2-9111-1a0f1445dea3" providerId="ADAL" clId="{9D5127C3-FF50-4BFA-9E54-BFA6508F3E0C}" dt="2020-01-30T14:21:18.993" v="81" actId="20577"/>
          <ac:spMkLst>
            <pc:docMk/>
            <pc:sldMk cId="3712377693" sldId="267"/>
            <ac:spMk id="16" creationId="{0E32B346-2D14-4B31-8372-FCB1E3FB6E6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CC5708-3997-46F6-B2B2-F37782F79B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5F3B6-3601-49FB-A0B6-3D4215304B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r-Latn-RS"/>
              <a:t>9.4.2018.</a:t>
            </a:r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35B11A-58BD-4B50-AD91-A510114D6B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25E057-FC5F-41CD-AAF4-B20059312C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6866" y="9428630"/>
            <a:ext cx="2890665" cy="4980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F42BE-4A9A-4A94-B847-49A47063B3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763687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r-Latn-RS"/>
              <a:t>9.4.2018.</a:t>
            </a:r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4C1C0-C44C-411A-AD34-D560ED88763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619246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1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41B6D355-B459-4094-BA25-A493A2C8CF2E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E58B915-C8CD-4E5B-BB78-A066B779215A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4338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2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2378DD11-2B0A-4EDD-9208-0BBCB9571EE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1A63031-0E59-4587-91EF-77D41CD1EAFC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4935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3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376D7C2C-38C7-4BBC-AA47-6C013039BDA8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F5707C1-85E6-4920-8FEC-89524F643869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5873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4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376D7C2C-38C7-4BBC-AA47-6C013039BDA8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8F5707C1-85E6-4920-8FEC-89524F643869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5992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5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2378DD11-2B0A-4EDD-9208-0BBCB9571EE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1A63031-0E59-4587-91EF-77D41CD1EAFC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4861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6</a:t>
            </a:fld>
            <a:endParaRPr lang="hr-HR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2378DD11-2B0A-4EDD-9208-0BBCB9571EE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1A63031-0E59-4587-91EF-77D41CD1EAFC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 dirty="0"/>
              <a:t>9.4.2018.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6155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7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764AD-29F9-4DD3-A266-2E9C9C6A6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1ABAA0AD-488C-443D-A03D-DA7D390D3570}"/>
              </a:ext>
            </a:extLst>
          </p:cNvPr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1562B69-EA2F-4D72-9C86-58D52C25C4EB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sr-Latn-RS"/>
              <a:t>9.4.2018.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781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C1C0-C44C-411A-AD34-D560ED887639}" type="slidenum">
              <a:rPr lang="hr-HR" smtClean="0"/>
              <a:t>8</a:t>
            </a:fld>
            <a:endParaRPr lang="hr-HR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39FB52EF-C4D6-4F2B-ADB8-449291D956C3}"/>
              </a:ext>
            </a:extLst>
          </p:cNvPr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l-PL"/>
              <a:t>Zaklada "Hrvatska za djecu"                                        Javni poziv za pravne osobe, 2. 4. 2018.      Pripremna radionica br. 1</a:t>
            </a:r>
            <a:endParaRPr lang="hr-HR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F2C9083-DC8C-4D6E-9F6B-8CBB01E402AF}"/>
              </a:ext>
            </a:extLst>
          </p:cNvPr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r-Latn-RS"/>
              <a:t>9.4.2018.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7426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A4A142-02AC-49F1-83C8-A61C355D6452}"/>
              </a:ext>
            </a:extLst>
          </p:cNvPr>
          <p:cNvSpPr txBox="1"/>
          <p:nvPr/>
        </p:nvSpPr>
        <p:spPr>
          <a:xfrm>
            <a:off x="2057400" y="2951946"/>
            <a:ext cx="502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41A1AD"/>
                </a:solidFill>
                <a:latin typeface="Gotham Medium" panose="02000604030000020004" pitchFamily="50" charset="0"/>
              </a:rPr>
              <a:t>Zaklada “Hrvatska za djecu” – </a:t>
            </a:r>
            <a:r>
              <a:rPr lang="en-GB" sz="2800" b="1" dirty="0" err="1">
                <a:solidFill>
                  <a:srgbClr val="41A1AD"/>
                </a:solidFill>
                <a:latin typeface="Gotham Medium" panose="02000604030000020004" pitchFamily="50" charset="0"/>
              </a:rPr>
              <a:t>javni</a:t>
            </a:r>
            <a:r>
              <a:rPr lang="en-GB" sz="2800" b="1" dirty="0">
                <a:solidFill>
                  <a:srgbClr val="41A1AD"/>
                </a:solidFill>
                <a:latin typeface="Gotham Medium" panose="02000604030000020004" pitchFamily="50" charset="0"/>
              </a:rPr>
              <a:t> </a:t>
            </a:r>
            <a:r>
              <a:rPr lang="en-GB" sz="2800" b="1" dirty="0" err="1">
                <a:solidFill>
                  <a:srgbClr val="41A1AD"/>
                </a:solidFill>
                <a:latin typeface="Gotham Medium" panose="02000604030000020004" pitchFamily="50" charset="0"/>
              </a:rPr>
              <a:t>pozivi</a:t>
            </a:r>
            <a:r>
              <a:rPr lang="en-GB" sz="2800" b="1" dirty="0">
                <a:solidFill>
                  <a:srgbClr val="41A1AD"/>
                </a:solidFill>
                <a:latin typeface="Gotham Medium" panose="02000604030000020004" pitchFamily="50" charset="0"/>
              </a:rPr>
              <a:t> za pravne osobe</a:t>
            </a:r>
            <a:endParaRPr lang="hr-HR" sz="2800" b="1" dirty="0">
              <a:solidFill>
                <a:srgbClr val="41A1AD"/>
              </a:solidFill>
              <a:latin typeface="Gotham Medium" panose="02000604030000020004" pitchFamily="50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DAE8BF-8B58-46DB-90B7-AA9372A5D129}"/>
              </a:ext>
            </a:extLst>
          </p:cNvPr>
          <p:cNvSpPr txBox="1"/>
          <p:nvPr/>
        </p:nvSpPr>
        <p:spPr>
          <a:xfrm>
            <a:off x="4800600" y="5029200"/>
            <a:ext cx="3581400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Josipa Živčić</a:t>
            </a:r>
          </a:p>
          <a:p>
            <a:r>
              <a:rPr lang="en-GB" sz="115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Silva Kántor</a:t>
            </a:r>
          </a:p>
          <a:p>
            <a:r>
              <a:rPr lang="hr-HR" sz="115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Zagreb, </a:t>
            </a:r>
            <a:r>
              <a:rPr lang="en-GB" sz="1150" dirty="0" err="1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veljača</a:t>
            </a:r>
            <a:r>
              <a:rPr lang="en-GB" sz="115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 </a:t>
            </a:r>
            <a:r>
              <a:rPr lang="hr-HR" sz="115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20</a:t>
            </a:r>
            <a:r>
              <a:rPr lang="en-GB" sz="115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20</a:t>
            </a:r>
            <a:r>
              <a:rPr lang="hr-HR" sz="115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876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err="1">
                <a:solidFill>
                  <a:srgbClr val="41A1AD"/>
                </a:solidFill>
                <a:latin typeface="Gotham Light" pitchFamily="50" charset="0"/>
              </a:rPr>
              <a:t>Javn</a:t>
            </a:r>
            <a:r>
              <a:rPr lang="en-GB" sz="2400" b="1" dirty="0">
                <a:solidFill>
                  <a:srgbClr val="41A1AD"/>
                </a:solidFill>
                <a:latin typeface="Gotham Light" pitchFamily="50" charset="0"/>
              </a:rPr>
              <a:t>i</a:t>
            </a:r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 poziv</a:t>
            </a:r>
            <a:r>
              <a:rPr lang="en-GB" sz="2400" b="1" dirty="0">
                <a:solidFill>
                  <a:srgbClr val="41A1AD"/>
                </a:solidFill>
                <a:latin typeface="Gotham Light" pitchFamily="50" charset="0"/>
              </a:rPr>
              <a:t>i</a:t>
            </a:r>
            <a:endParaRPr lang="hr-HR" sz="2400" b="1" dirty="0">
              <a:solidFill>
                <a:srgbClr val="41A1AD"/>
              </a:solidFill>
              <a:latin typeface="Gotham Light" pitchFamily="50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97ECB8-BEBF-4D3D-AF9A-19265AB13802}"/>
              </a:ext>
            </a:extLst>
          </p:cNvPr>
          <p:cNvGrpSpPr/>
          <p:nvPr/>
        </p:nvGrpSpPr>
        <p:grpSpPr>
          <a:xfrm>
            <a:off x="784727" y="1653175"/>
            <a:ext cx="7467600" cy="923330"/>
            <a:chOff x="838200" y="1573768"/>
            <a:chExt cx="7467600" cy="92333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524000" y="1573768"/>
              <a:ext cx="6781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Zaklada „Hrvatska za djecu“ (su)financira projekte i programe pravnih osoba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vrijednosti iznad 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10.000 </a:t>
              </a:r>
              <a:r>
                <a:rPr lang="en-GB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kn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putem javnog poziva za podnošenje prijava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</a:t>
              </a:r>
              <a:endParaRPr lang="hr-HR" i="1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EC2F90-5A74-4983-8E53-D4D14E49D476}"/>
              </a:ext>
            </a:extLst>
          </p:cNvPr>
          <p:cNvGrpSpPr/>
          <p:nvPr/>
        </p:nvGrpSpPr>
        <p:grpSpPr>
          <a:xfrm>
            <a:off x="804308" y="3007039"/>
            <a:ext cx="7352965" cy="1200329"/>
            <a:chOff x="940252" y="1575994"/>
            <a:chExt cx="7352965" cy="1200329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EEA808E-C7B4-440E-9C7D-EE1195A8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0252" y="1614094"/>
              <a:ext cx="533400" cy="533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BAB3CC0-869C-449B-9805-5B1C8CBC3398}"/>
                </a:ext>
              </a:extLst>
            </p:cNvPr>
            <p:cNvSpPr txBox="1"/>
            <p:nvPr/>
          </p:nvSpPr>
          <p:spPr>
            <a:xfrm>
              <a:off x="1511417" y="1575994"/>
              <a:ext cx="6781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Zaklada je do danas provela ukupno 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5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hr-HR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javn</a:t>
              </a:r>
              <a:r>
                <a:rPr lang="en-GB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ih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poziva, prvi krajem 2014. godine, drugi u kolovozu 2016. godine, treći u travnju 2018. godine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, 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četvrti u kolovozu 2018. godine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en-GB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te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en-GB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peti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u </a:t>
              </a:r>
              <a:r>
                <a:rPr lang="en-GB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svibnju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2019. </a:t>
              </a:r>
              <a:r>
                <a:rPr lang="en-GB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godine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 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4AE8E7-6BF9-4239-BA73-CCA987505F10}"/>
              </a:ext>
            </a:extLst>
          </p:cNvPr>
          <p:cNvGrpSpPr/>
          <p:nvPr/>
        </p:nvGrpSpPr>
        <p:grpSpPr>
          <a:xfrm>
            <a:off x="787174" y="4360903"/>
            <a:ext cx="7569652" cy="1154162"/>
            <a:chOff x="838200" y="1655480"/>
            <a:chExt cx="7418259" cy="1154162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81E21D9-D28D-4FCB-BA8A-AE83180BE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816619"/>
              <a:ext cx="533400" cy="533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E32B346-2D14-4B31-8372-FCB1E3FB6E68}"/>
                </a:ext>
              </a:extLst>
            </p:cNvPr>
            <p:cNvSpPr txBox="1"/>
            <p:nvPr/>
          </p:nvSpPr>
          <p:spPr>
            <a:xfrm>
              <a:off x="1474659" y="1655480"/>
              <a:ext cx="6781800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Temeljem proveden</a:t>
              </a:r>
              <a:r>
                <a:rPr lang="en-GB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ih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5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javna poziva sufinancirano je ukupno 1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84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programa i projekata u vrijednosti od 1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5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.161.795,4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2</a:t>
              </a: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kn</a:t>
              </a:r>
            </a:p>
            <a:p>
              <a:pPr algn="just"/>
              <a:endPara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2377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Osnovne odrednice prijavitelja P/P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97ECB8-BEBF-4D3D-AF9A-19265AB13802}"/>
              </a:ext>
            </a:extLst>
          </p:cNvPr>
          <p:cNvGrpSpPr/>
          <p:nvPr/>
        </p:nvGrpSpPr>
        <p:grpSpPr>
          <a:xfrm>
            <a:off x="789264" y="2346818"/>
            <a:ext cx="7451256" cy="2606182"/>
            <a:chOff x="795346" y="2285271"/>
            <a:chExt cx="7439277" cy="247178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346" y="2285271"/>
              <a:ext cx="533400" cy="5334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452823" y="2299928"/>
              <a:ext cx="6781800" cy="2457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30000"/>
                </a:lnSpc>
              </a:pPr>
              <a:r>
                <a:rPr lang="hr-HR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Prijavitelji mogu biti pravne osobe koje su u svojem radu potpuno ili djelomično posvećene promicanju dobrobiti osobnih i imovinskih prava djece te osnaživanju obitelji u situacijama različitih socijalnih, zdravstvenih, odgojnih i obrazovnih potreba djece, odnosno podupiranju kulturnih, obrazovnih, sportskih, rekreacijskih, vjerskih i drugih sadržaja od vitalne važnosti za rast i razvoj djece i mladih</a:t>
              </a:r>
              <a:r>
                <a:rPr lang="en-GB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</a:t>
              </a:r>
              <a:endParaRPr lang="hr-HR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5427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Osnovne odrednice prijavitelja P/P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5104" y="1371600"/>
            <a:ext cx="6792721" cy="4206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Pravne osobe koje imaju pravo ostvariti (su)financiranje projekata/programa na prethodno opisani način su:</a:t>
            </a:r>
            <a:endParaRPr lang="en-GB" sz="1500" dirty="0">
              <a:solidFill>
                <a:schemeClr val="bg1">
                  <a:lumMod val="65000"/>
                </a:schemeClr>
              </a:solidFill>
              <a:latin typeface="Gotham Light" pitchFamily="50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organizacije civilnog društva (udruge, zaklade, fundacije, privatne ustanove, vjerske zajednice, pravne osobe Katoličke crkve) koje su osnovane sa svrhom promicanja obiteljskih vrijednosti i osnaživanja obitelji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pravne osobe osnovane za obavljanje kulturnih, obrazovnih, sportskih, rekreacijskih, vjerskih i sličnih djelatnosti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javne ustanove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tijela državne uprave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tijela jedinica lokalne samouprave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tijela jedinica područne (regionalne) samouprave.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A48892-BC4F-438D-BC88-AEDF591C1F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75" y="1371600"/>
            <a:ext cx="5334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23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Osnovne odrednice Javnog poziva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97ECB8-BEBF-4D3D-AF9A-19265AB13802}"/>
              </a:ext>
            </a:extLst>
          </p:cNvPr>
          <p:cNvGrpSpPr/>
          <p:nvPr/>
        </p:nvGrpSpPr>
        <p:grpSpPr>
          <a:xfrm>
            <a:off x="838200" y="1573768"/>
            <a:ext cx="7467600" cy="784830"/>
            <a:chOff x="838200" y="1573768"/>
            <a:chExt cx="7467600" cy="78483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524000" y="1573768"/>
              <a:ext cx="678180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Izrađen u skladu s općim aktima Zaklade i Uredbom o kriterijima, mjerilima i postupcima financiranja i ugovaranja programa i projekata od interesa za opće dobro koje provode udruge (NN 26/2015).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EC2F90-5A74-4983-8E53-D4D14E49D476}"/>
              </a:ext>
            </a:extLst>
          </p:cNvPr>
          <p:cNvGrpSpPr/>
          <p:nvPr/>
        </p:nvGrpSpPr>
        <p:grpSpPr>
          <a:xfrm>
            <a:off x="838200" y="2709065"/>
            <a:ext cx="7467600" cy="659115"/>
            <a:chOff x="838200" y="1688432"/>
            <a:chExt cx="7467600" cy="659115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EEA808E-C7B4-440E-9C7D-EE1195A8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BAB3CC0-869C-449B-9805-5B1C8CBC3398}"/>
                </a:ext>
              </a:extLst>
            </p:cNvPr>
            <p:cNvSpPr txBox="1"/>
            <p:nvPr/>
          </p:nvSpPr>
          <p:spPr>
            <a:xfrm>
              <a:off x="1524000" y="1793549"/>
              <a:ext cx="67818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Novost od 2018. je mogućnost dopune dokumentacije, izuzev Troškovnika i DPP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</a:t>
              </a:r>
              <a:endPara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4AE8E7-6BF9-4239-BA73-CCA987505F10}"/>
              </a:ext>
            </a:extLst>
          </p:cNvPr>
          <p:cNvGrpSpPr/>
          <p:nvPr/>
        </p:nvGrpSpPr>
        <p:grpSpPr>
          <a:xfrm>
            <a:off x="838200" y="3731705"/>
            <a:ext cx="7606004" cy="659115"/>
            <a:chOff x="838200" y="1688432"/>
            <a:chExt cx="7453884" cy="659115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81E21D9-D28D-4FCB-BA8A-AE83180BE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E32B346-2D14-4B31-8372-FCB1E3FB6E68}"/>
                </a:ext>
              </a:extLst>
            </p:cNvPr>
            <p:cNvSpPr txBox="1"/>
            <p:nvPr/>
          </p:nvSpPr>
          <p:spPr>
            <a:xfrm>
              <a:off x="1510284" y="1793549"/>
              <a:ext cx="67818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Prijave na JP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en-GB" sz="1500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zaprimaju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se</a:t>
              </a:r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isključivo elektroničkim putem – obrazac na </a:t>
              </a:r>
              <a:r>
                <a:rPr lang="hr-HR" sz="1500" dirty="0">
                  <a:solidFill>
                    <a:srgbClr val="41A1AD"/>
                  </a:solidFill>
                  <a:latin typeface="Gotham Light" pitchFamily="50" charset="0"/>
                </a:rPr>
                <a:t>www.zhzd.hr</a:t>
              </a:r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.</a:t>
              </a:r>
              <a:endParaRPr lang="hr-HR" sz="1500" dirty="0">
                <a:solidFill>
                  <a:srgbClr val="41A1AD"/>
                </a:solidFill>
                <a:latin typeface="Gotham Light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3011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41A1AD"/>
                </a:solidFill>
                <a:latin typeface="Gotham Light" pitchFamily="50" charset="0"/>
              </a:rPr>
              <a:t>Javni</a:t>
            </a:r>
            <a:r>
              <a:rPr lang="en-GB" sz="2400" b="1" dirty="0">
                <a:solidFill>
                  <a:srgbClr val="41A1AD"/>
                </a:solidFill>
                <a:latin typeface="Gotham Light" pitchFamily="50" charset="0"/>
              </a:rPr>
              <a:t> </a:t>
            </a:r>
            <a:r>
              <a:rPr lang="en-GB" sz="2400" b="1" dirty="0" err="1">
                <a:solidFill>
                  <a:srgbClr val="41A1AD"/>
                </a:solidFill>
                <a:latin typeface="Gotham Light" pitchFamily="50" charset="0"/>
              </a:rPr>
              <a:t>poziv</a:t>
            </a:r>
            <a:r>
              <a:rPr lang="en-GB" sz="2400" b="1" dirty="0">
                <a:solidFill>
                  <a:srgbClr val="41A1AD"/>
                </a:solidFill>
                <a:latin typeface="Gotham Light" pitchFamily="50" charset="0"/>
              </a:rPr>
              <a:t> 2020. </a:t>
            </a:r>
            <a:endParaRPr lang="hr-HR" sz="2400" b="1" dirty="0">
              <a:solidFill>
                <a:srgbClr val="41A1AD"/>
              </a:solidFill>
              <a:latin typeface="Gotham Light" pitchFamily="50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97ECB8-BEBF-4D3D-AF9A-19265AB13802}"/>
              </a:ext>
            </a:extLst>
          </p:cNvPr>
          <p:cNvGrpSpPr/>
          <p:nvPr/>
        </p:nvGrpSpPr>
        <p:grpSpPr>
          <a:xfrm>
            <a:off x="838200" y="1688432"/>
            <a:ext cx="7448725" cy="533400"/>
            <a:chOff x="838200" y="1688432"/>
            <a:chExt cx="7448725" cy="5334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505125" y="1751652"/>
              <a:ext cx="67818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GB" sz="1500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Javni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en-GB" sz="1500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poziv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u 2020. </a:t>
              </a:r>
              <a:r>
                <a:rPr lang="en-GB" sz="1500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planiran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je za </a:t>
              </a:r>
              <a:r>
                <a:rPr lang="en-GB" sz="1500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mjesec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 </a:t>
              </a:r>
              <a:r>
                <a:rPr lang="en-GB" sz="1500" dirty="0" err="1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travanj</a:t>
              </a:r>
              <a:endParaRPr lang="hr-HR" sz="15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EC2F90-5A74-4983-8E53-D4D14E49D476}"/>
              </a:ext>
            </a:extLst>
          </p:cNvPr>
          <p:cNvGrpSpPr/>
          <p:nvPr/>
        </p:nvGrpSpPr>
        <p:grpSpPr>
          <a:xfrm>
            <a:off x="836103" y="2754478"/>
            <a:ext cx="7467600" cy="533400"/>
            <a:chOff x="838200" y="1688432"/>
            <a:chExt cx="7467600" cy="533400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EEA808E-C7B4-440E-9C7D-EE1195A8D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BAB3CC0-869C-449B-9805-5B1C8CBC3398}"/>
                </a:ext>
              </a:extLst>
            </p:cNvPr>
            <p:cNvSpPr txBox="1"/>
            <p:nvPr/>
          </p:nvSpPr>
          <p:spPr>
            <a:xfrm>
              <a:off x="1524000" y="1793549"/>
              <a:ext cx="67818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Fond JP-a 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u 2020. </a:t>
              </a:r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iznosi 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2</a:t>
              </a:r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,</a:t>
              </a:r>
              <a:r>
                <a:rPr lang="en-GB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0</a:t>
              </a:r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00,000 kuna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4AE8E7-6BF9-4239-BA73-CCA987505F10}"/>
              </a:ext>
            </a:extLst>
          </p:cNvPr>
          <p:cNvGrpSpPr/>
          <p:nvPr/>
        </p:nvGrpSpPr>
        <p:grpSpPr>
          <a:xfrm>
            <a:off x="838200" y="3731705"/>
            <a:ext cx="7606004" cy="533400"/>
            <a:chOff x="838200" y="1688432"/>
            <a:chExt cx="7453884" cy="53340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81E21D9-D28D-4FCB-BA8A-AE83180BE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1688432"/>
              <a:ext cx="533400" cy="5334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E32B346-2D14-4B31-8372-FCB1E3FB6E68}"/>
                </a:ext>
              </a:extLst>
            </p:cNvPr>
            <p:cNvSpPr txBox="1"/>
            <p:nvPr/>
          </p:nvSpPr>
          <p:spPr>
            <a:xfrm>
              <a:off x="1510284" y="1793549"/>
              <a:ext cx="67818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r-HR" sz="1500" dirty="0">
                  <a:solidFill>
                    <a:schemeClr val="bg1">
                      <a:lumMod val="65000"/>
                    </a:schemeClr>
                  </a:solidFill>
                  <a:latin typeface="Gotham Light" pitchFamily="50" charset="0"/>
                </a:rPr>
                <a:t>Pripremna radionica će se održati za vrijeme trajanja javnog poziva</a:t>
              </a:r>
              <a:endParaRPr lang="hr-HR" sz="1500" dirty="0">
                <a:solidFill>
                  <a:srgbClr val="41A1AD"/>
                </a:solidFill>
                <a:latin typeface="Gotham Light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071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41A1AD"/>
                </a:solidFill>
                <a:latin typeface="Gotham Light" pitchFamily="50" charset="0"/>
              </a:rPr>
              <a:t>Postupak podnošenja prijave na Javni poziv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9AB293-80BF-4923-ADE3-458225D350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8048"/>
            <a:ext cx="9144000" cy="569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543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4C8CD31E-F59E-4547-81FB-E73570FD8B6A}"/>
              </a:ext>
            </a:extLst>
          </p:cNvPr>
          <p:cNvSpPr txBox="1"/>
          <p:nvPr/>
        </p:nvSpPr>
        <p:spPr>
          <a:xfrm>
            <a:off x="4800600" y="35814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Zaklada „Hrvatska za djecu”</a:t>
            </a:r>
          </a:p>
          <a:p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Park Stara Trešnjevka 4, HR-10000 Zagreb</a:t>
            </a:r>
          </a:p>
          <a:p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T: </a:t>
            </a: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01</a:t>
            </a:r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 </a:t>
            </a: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581</a:t>
            </a:r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 1</a:t>
            </a:r>
            <a:r>
              <a:rPr lang="en-GB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6 40</a:t>
            </a:r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, F: 01 3692 763</a:t>
            </a:r>
          </a:p>
          <a:p>
            <a:r>
              <a:rPr lang="hr-HR" sz="1000" dirty="0">
                <a:solidFill>
                  <a:schemeClr val="bg1">
                    <a:lumMod val="65000"/>
                  </a:schemeClr>
                </a:solidFill>
                <a:latin typeface="Gotham Light" pitchFamily="50" charset="0"/>
              </a:rPr>
              <a:t>E: info@zhzd.hr, W: www.zhzd.hr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B56971-C5DD-4B5D-95EC-3D105403FA64}"/>
              </a:ext>
            </a:extLst>
          </p:cNvPr>
          <p:cNvSpPr txBox="1"/>
          <p:nvPr/>
        </p:nvSpPr>
        <p:spPr>
          <a:xfrm>
            <a:off x="1654342" y="1905000"/>
            <a:ext cx="5867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800" b="1" dirty="0">
                <a:solidFill>
                  <a:srgbClr val="41A1AD"/>
                </a:solidFill>
                <a:latin typeface="Gotham Light" pitchFamily="50" charset="0"/>
              </a:rPr>
              <a:t>Vaša pitanja za nas!</a:t>
            </a:r>
          </a:p>
        </p:txBody>
      </p:sp>
    </p:spTree>
    <p:extLst>
      <p:ext uri="{BB962C8B-B14F-4D97-AF65-F5344CB8AC3E}">
        <p14:creationId xmlns:p14="http://schemas.microsoft.com/office/powerpoint/2010/main" val="1240276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22B688B3E56247BF993B0EB787FD09" ma:contentTypeVersion="11" ma:contentTypeDescription="Create a new document." ma:contentTypeScope="" ma:versionID="a7ad4ee511f6062a188a41dc0fa243b4">
  <xsd:schema xmlns:xsd="http://www.w3.org/2001/XMLSchema" xmlns:xs="http://www.w3.org/2001/XMLSchema" xmlns:p="http://schemas.microsoft.com/office/2006/metadata/properties" xmlns:ns3="f23dbb9f-c995-4612-8f70-68affd90f51e" xmlns:ns4="cb0a54e5-95d4-4306-88c9-bcb2851c110c" targetNamespace="http://schemas.microsoft.com/office/2006/metadata/properties" ma:root="true" ma:fieldsID="eb8f18dc4cccbd4ac5b144b995284666" ns3:_="" ns4:_="">
    <xsd:import namespace="f23dbb9f-c995-4612-8f70-68affd90f51e"/>
    <xsd:import namespace="cb0a54e5-95d4-4306-88c9-bcb2851c11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3dbb9f-c995-4612-8f70-68affd90f5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0a54e5-95d4-4306-88c9-bcb2851c110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286C7E-6011-49C3-92CA-2E404EFDABE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50C91E1-31FE-4010-A543-FAA145C34A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AF425E-330F-48BA-BDD1-48F38FDD4F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3dbb9f-c995-4612-8f70-68affd90f51e"/>
    <ds:schemaRef ds:uri="cb0a54e5-95d4-4306-88c9-bcb2851c11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2334</TotalTime>
  <Words>641</Words>
  <Application>Microsoft Office PowerPoint</Application>
  <PresentationFormat>On-screen Show (4:3)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Gotham Light</vt:lpstr>
      <vt:lpstr>Gotham Medium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ProBook</dc:creator>
  <cp:lastModifiedBy>Josipa Živčić</cp:lastModifiedBy>
  <cp:revision>143</cp:revision>
  <cp:lastPrinted>2018-04-06T12:14:29Z</cp:lastPrinted>
  <dcterms:created xsi:type="dcterms:W3CDTF">2006-08-16T00:00:00Z</dcterms:created>
  <dcterms:modified xsi:type="dcterms:W3CDTF">2020-01-30T14:24:14Z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0x0101008122B688B3E56247BF993B0EB787FD09</vt:lpwstr>
  </property>
</Properties>
</file>